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pptx" ContentType="application/vnd.openxmlformats-officedocument.presentationml.presentation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56" r:id="rId1"/>
    <p:sldMasterId id="2147483648" r:id="rId2"/>
  </p:sldMasterIdLst>
  <p:notesMasterIdLst>
    <p:notesMasterId r:id="rId23"/>
  </p:notesMasterIdLst>
  <p:sldIdLst>
    <p:sldId id="268" r:id="rId3"/>
    <p:sldId id="292" r:id="rId4"/>
    <p:sldId id="303" r:id="rId5"/>
    <p:sldId id="304" r:id="rId6"/>
    <p:sldId id="289" r:id="rId7"/>
    <p:sldId id="296" r:id="rId8"/>
    <p:sldId id="277" r:id="rId9"/>
    <p:sldId id="293" r:id="rId10"/>
    <p:sldId id="305" r:id="rId11"/>
    <p:sldId id="306" r:id="rId12"/>
    <p:sldId id="294" r:id="rId13"/>
    <p:sldId id="297" r:id="rId14"/>
    <p:sldId id="298" r:id="rId15"/>
    <p:sldId id="300" r:id="rId16"/>
    <p:sldId id="299" r:id="rId17"/>
    <p:sldId id="301" r:id="rId18"/>
    <p:sldId id="302" r:id="rId19"/>
    <p:sldId id="285" r:id="rId20"/>
    <p:sldId id="286" r:id="rId21"/>
    <p:sldId id="275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7E"/>
    <a:srgbClr val="3A3A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81B527-8464-4A8D-92F6-0938425E1DA5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417411-F379-439F-96F3-025087DAA5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883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2">
            <a:extLst>
              <a:ext uri="{FF2B5EF4-FFF2-40B4-BE49-F238E27FC236}">
                <a16:creationId xmlns:a16="http://schemas.microsoft.com/office/drawing/2014/main" id="{8888A8AD-23D5-42E1-BCF9-84785A0010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79724" y="5278509"/>
            <a:ext cx="3308465" cy="45184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학번 이름</a:t>
            </a: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27D33FDC-59C7-4A69-90E5-95E9062B5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2354" y="1276728"/>
            <a:ext cx="8487294" cy="133084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00007E"/>
                </a:solidFill>
              </a:defRPr>
            </a:lvl1pPr>
          </a:lstStyle>
          <a:p>
            <a:r>
              <a:rPr lang="ko-KR" altLang="en-US" dirty="0" err="1"/>
              <a:t>로봇학실험</a:t>
            </a:r>
            <a:r>
              <a:rPr lang="ko-KR" altLang="en-US" dirty="0"/>
              <a:t> </a:t>
            </a:r>
            <a:r>
              <a:rPr lang="en-US" altLang="ko-KR" dirty="0"/>
              <a:t>#</a:t>
            </a:r>
            <a:br>
              <a:rPr lang="en-US" altLang="ko-KR" dirty="0"/>
            </a:br>
            <a:r>
              <a:rPr lang="en-US" altLang="ko-KR" dirty="0"/>
              <a:t>[</a:t>
            </a:r>
            <a:r>
              <a:rPr lang="ko-KR" altLang="en-US" dirty="0"/>
              <a:t>과제 양식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3711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D068529-0201-4542-B374-CF3767D6C26B}"/>
              </a:ext>
            </a:extLst>
          </p:cNvPr>
          <p:cNvGrpSpPr/>
          <p:nvPr userDrawn="1"/>
        </p:nvGrpSpPr>
        <p:grpSpPr>
          <a:xfrm>
            <a:off x="860449" y="1137413"/>
            <a:ext cx="3516998" cy="548390"/>
            <a:chOff x="860449" y="1137413"/>
            <a:chExt cx="3516998" cy="54839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D12826A-EE3F-471F-80C0-370F455B3769}"/>
                </a:ext>
              </a:extLst>
            </p:cNvPr>
            <p:cNvCxnSpPr>
              <a:cxnSpLocks/>
            </p:cNvCxnSpPr>
            <p:nvPr/>
          </p:nvCxnSpPr>
          <p:spPr>
            <a:xfrm>
              <a:off x="860449" y="1677413"/>
              <a:ext cx="3516998" cy="8390"/>
            </a:xfrm>
            <a:prstGeom prst="line">
              <a:avLst/>
            </a:prstGeom>
            <a:ln>
              <a:solidFill>
                <a:srgbClr val="6EB2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260FC68-C31A-4D20-9C63-F2BBC0F4D6D8}"/>
                </a:ext>
              </a:extLst>
            </p:cNvPr>
            <p:cNvSpPr/>
            <p:nvPr/>
          </p:nvSpPr>
          <p:spPr>
            <a:xfrm>
              <a:off x="860449" y="1137413"/>
              <a:ext cx="648000" cy="54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167ECDE0-AA87-4847-835D-6FF87554390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508449" y="1217746"/>
            <a:ext cx="2868997" cy="375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32" name="제목 개체 틀 1">
            <a:extLst>
              <a:ext uri="{FF2B5EF4-FFF2-40B4-BE49-F238E27FC236}">
                <a16:creationId xmlns:a16="http://schemas.microsoft.com/office/drawing/2014/main" id="{282312EF-4F47-4C3D-9897-9802BFED6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30" y="261810"/>
            <a:ext cx="105156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4" name="슬라이드 번호 개체 틀 5">
            <a:extLst>
              <a:ext uri="{FF2B5EF4-FFF2-40B4-BE49-F238E27FC236}">
                <a16:creationId xmlns:a16="http://schemas.microsoft.com/office/drawing/2014/main" id="{B15F9604-CC8A-4935-81E0-8D93F3056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9135" y="0"/>
            <a:ext cx="412865" cy="473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29E1B995-0F38-48C0-B041-DBEEF5C02F5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45" name="텍스트 개체 틀 23">
            <a:extLst>
              <a:ext uri="{FF2B5EF4-FFF2-40B4-BE49-F238E27FC236}">
                <a16:creationId xmlns:a16="http://schemas.microsoft.com/office/drawing/2014/main" id="{45E370CD-1BF7-45D4-B89E-E32391A64F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0449" y="1214971"/>
            <a:ext cx="648000" cy="3754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725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D068529-0201-4542-B374-CF3767D6C26B}"/>
              </a:ext>
            </a:extLst>
          </p:cNvPr>
          <p:cNvGrpSpPr/>
          <p:nvPr userDrawn="1"/>
        </p:nvGrpSpPr>
        <p:grpSpPr>
          <a:xfrm>
            <a:off x="860449" y="1137413"/>
            <a:ext cx="3516998" cy="548390"/>
            <a:chOff x="860449" y="1137413"/>
            <a:chExt cx="3516998" cy="54839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D12826A-EE3F-471F-80C0-370F455B3769}"/>
                </a:ext>
              </a:extLst>
            </p:cNvPr>
            <p:cNvCxnSpPr>
              <a:cxnSpLocks/>
            </p:cNvCxnSpPr>
            <p:nvPr/>
          </p:nvCxnSpPr>
          <p:spPr>
            <a:xfrm>
              <a:off x="860449" y="1677413"/>
              <a:ext cx="3516998" cy="8390"/>
            </a:xfrm>
            <a:prstGeom prst="line">
              <a:avLst/>
            </a:prstGeom>
            <a:ln>
              <a:solidFill>
                <a:srgbClr val="6EB2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260FC68-C31A-4D20-9C63-F2BBC0F4D6D8}"/>
                </a:ext>
              </a:extLst>
            </p:cNvPr>
            <p:cNvSpPr/>
            <p:nvPr/>
          </p:nvSpPr>
          <p:spPr>
            <a:xfrm>
              <a:off x="860449" y="1137413"/>
              <a:ext cx="648000" cy="54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167ECDE0-AA87-4847-835D-6FF87554390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508449" y="1217746"/>
            <a:ext cx="2868997" cy="375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32" name="제목 개체 틀 1">
            <a:extLst>
              <a:ext uri="{FF2B5EF4-FFF2-40B4-BE49-F238E27FC236}">
                <a16:creationId xmlns:a16="http://schemas.microsoft.com/office/drawing/2014/main" id="{282312EF-4F47-4C3D-9897-9802BFED6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30" y="261810"/>
            <a:ext cx="105156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4" name="슬라이드 번호 개체 틀 5">
            <a:extLst>
              <a:ext uri="{FF2B5EF4-FFF2-40B4-BE49-F238E27FC236}">
                <a16:creationId xmlns:a16="http://schemas.microsoft.com/office/drawing/2014/main" id="{B15F9604-CC8A-4935-81E0-8D93F3056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9135" y="0"/>
            <a:ext cx="412865" cy="473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29E1B995-0F38-48C0-B041-DBEEF5C02F5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45" name="텍스트 개체 틀 23">
            <a:extLst>
              <a:ext uri="{FF2B5EF4-FFF2-40B4-BE49-F238E27FC236}">
                <a16:creationId xmlns:a16="http://schemas.microsoft.com/office/drawing/2014/main" id="{45E370CD-1BF7-45D4-B89E-E32391A64F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0449" y="1214971"/>
            <a:ext cx="648000" cy="3754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3725D0B-E3AA-411F-8C2D-C329EE0B8B3B}"/>
              </a:ext>
            </a:extLst>
          </p:cNvPr>
          <p:cNvGrpSpPr/>
          <p:nvPr userDrawn="1"/>
        </p:nvGrpSpPr>
        <p:grpSpPr>
          <a:xfrm>
            <a:off x="860449" y="2179517"/>
            <a:ext cx="3516998" cy="548390"/>
            <a:chOff x="860449" y="1137413"/>
            <a:chExt cx="3516998" cy="548390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E8CE7256-E40E-4872-864F-DC5CA2006206}"/>
                </a:ext>
              </a:extLst>
            </p:cNvPr>
            <p:cNvCxnSpPr>
              <a:cxnSpLocks/>
            </p:cNvCxnSpPr>
            <p:nvPr/>
          </p:nvCxnSpPr>
          <p:spPr>
            <a:xfrm>
              <a:off x="860449" y="1677413"/>
              <a:ext cx="3516998" cy="8390"/>
            </a:xfrm>
            <a:prstGeom prst="line">
              <a:avLst/>
            </a:prstGeom>
            <a:ln>
              <a:solidFill>
                <a:srgbClr val="6EB2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911B6ED-6CED-498B-B6A3-254EB304AC63}"/>
                </a:ext>
              </a:extLst>
            </p:cNvPr>
            <p:cNvSpPr/>
            <p:nvPr/>
          </p:nvSpPr>
          <p:spPr>
            <a:xfrm>
              <a:off x="860449" y="1137413"/>
              <a:ext cx="648000" cy="54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0" name="텍스트 개체 틀 23">
            <a:extLst>
              <a:ext uri="{FF2B5EF4-FFF2-40B4-BE49-F238E27FC236}">
                <a16:creationId xmlns:a16="http://schemas.microsoft.com/office/drawing/2014/main" id="{9464637B-5F83-4E21-98F8-27D34182E4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08449" y="2259850"/>
            <a:ext cx="2868997" cy="375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51" name="텍스트 개체 틀 23">
            <a:extLst>
              <a:ext uri="{FF2B5EF4-FFF2-40B4-BE49-F238E27FC236}">
                <a16:creationId xmlns:a16="http://schemas.microsoft.com/office/drawing/2014/main" id="{A7925684-72F1-4D87-A5E8-E5C7F51114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0449" y="2257075"/>
            <a:ext cx="648000" cy="3754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8650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D068529-0201-4542-B374-CF3767D6C26B}"/>
              </a:ext>
            </a:extLst>
          </p:cNvPr>
          <p:cNvGrpSpPr/>
          <p:nvPr userDrawn="1"/>
        </p:nvGrpSpPr>
        <p:grpSpPr>
          <a:xfrm>
            <a:off x="860449" y="1137413"/>
            <a:ext cx="3516998" cy="548390"/>
            <a:chOff x="860449" y="1137413"/>
            <a:chExt cx="3516998" cy="54839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D12826A-EE3F-471F-80C0-370F455B3769}"/>
                </a:ext>
              </a:extLst>
            </p:cNvPr>
            <p:cNvCxnSpPr>
              <a:cxnSpLocks/>
            </p:cNvCxnSpPr>
            <p:nvPr/>
          </p:nvCxnSpPr>
          <p:spPr>
            <a:xfrm>
              <a:off x="860449" y="1677413"/>
              <a:ext cx="3516998" cy="8390"/>
            </a:xfrm>
            <a:prstGeom prst="line">
              <a:avLst/>
            </a:prstGeom>
            <a:ln>
              <a:solidFill>
                <a:srgbClr val="6EB2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260FC68-C31A-4D20-9C63-F2BBC0F4D6D8}"/>
                </a:ext>
              </a:extLst>
            </p:cNvPr>
            <p:cNvSpPr/>
            <p:nvPr/>
          </p:nvSpPr>
          <p:spPr>
            <a:xfrm>
              <a:off x="860449" y="1137413"/>
              <a:ext cx="648000" cy="54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167ECDE0-AA87-4847-835D-6FF87554390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508449" y="1217746"/>
            <a:ext cx="2868997" cy="375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32" name="제목 개체 틀 1">
            <a:extLst>
              <a:ext uri="{FF2B5EF4-FFF2-40B4-BE49-F238E27FC236}">
                <a16:creationId xmlns:a16="http://schemas.microsoft.com/office/drawing/2014/main" id="{282312EF-4F47-4C3D-9897-9802BFED6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30" y="261810"/>
            <a:ext cx="105156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4" name="슬라이드 번호 개체 틀 5">
            <a:extLst>
              <a:ext uri="{FF2B5EF4-FFF2-40B4-BE49-F238E27FC236}">
                <a16:creationId xmlns:a16="http://schemas.microsoft.com/office/drawing/2014/main" id="{B15F9604-CC8A-4935-81E0-8D93F3056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9135" y="0"/>
            <a:ext cx="412865" cy="473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29E1B995-0F38-48C0-B041-DBEEF5C02F5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45" name="텍스트 개체 틀 23">
            <a:extLst>
              <a:ext uri="{FF2B5EF4-FFF2-40B4-BE49-F238E27FC236}">
                <a16:creationId xmlns:a16="http://schemas.microsoft.com/office/drawing/2014/main" id="{45E370CD-1BF7-45D4-B89E-E32391A64F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0449" y="1214971"/>
            <a:ext cx="648000" cy="3754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3725D0B-E3AA-411F-8C2D-C329EE0B8B3B}"/>
              </a:ext>
            </a:extLst>
          </p:cNvPr>
          <p:cNvGrpSpPr/>
          <p:nvPr userDrawn="1"/>
        </p:nvGrpSpPr>
        <p:grpSpPr>
          <a:xfrm>
            <a:off x="860449" y="2179517"/>
            <a:ext cx="3516998" cy="548390"/>
            <a:chOff x="860449" y="1137413"/>
            <a:chExt cx="3516998" cy="548390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E8CE7256-E40E-4872-864F-DC5CA2006206}"/>
                </a:ext>
              </a:extLst>
            </p:cNvPr>
            <p:cNvCxnSpPr>
              <a:cxnSpLocks/>
            </p:cNvCxnSpPr>
            <p:nvPr/>
          </p:nvCxnSpPr>
          <p:spPr>
            <a:xfrm>
              <a:off x="860449" y="1677413"/>
              <a:ext cx="3516998" cy="8390"/>
            </a:xfrm>
            <a:prstGeom prst="line">
              <a:avLst/>
            </a:prstGeom>
            <a:ln>
              <a:solidFill>
                <a:srgbClr val="6EB2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911B6ED-6CED-498B-B6A3-254EB304AC63}"/>
                </a:ext>
              </a:extLst>
            </p:cNvPr>
            <p:cNvSpPr/>
            <p:nvPr/>
          </p:nvSpPr>
          <p:spPr>
            <a:xfrm>
              <a:off x="860449" y="1137413"/>
              <a:ext cx="648000" cy="54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0" name="텍스트 개체 틀 23">
            <a:extLst>
              <a:ext uri="{FF2B5EF4-FFF2-40B4-BE49-F238E27FC236}">
                <a16:creationId xmlns:a16="http://schemas.microsoft.com/office/drawing/2014/main" id="{9464637B-5F83-4E21-98F8-27D34182E4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08449" y="2259850"/>
            <a:ext cx="2868997" cy="375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51" name="텍스트 개체 틀 23">
            <a:extLst>
              <a:ext uri="{FF2B5EF4-FFF2-40B4-BE49-F238E27FC236}">
                <a16:creationId xmlns:a16="http://schemas.microsoft.com/office/drawing/2014/main" id="{A7925684-72F1-4D87-A5E8-E5C7F51114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0449" y="2257075"/>
            <a:ext cx="648000" cy="3754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37E2A135-732D-4345-A0C7-B60FA7CD6891}"/>
              </a:ext>
            </a:extLst>
          </p:cNvPr>
          <p:cNvGrpSpPr/>
          <p:nvPr userDrawn="1"/>
        </p:nvGrpSpPr>
        <p:grpSpPr>
          <a:xfrm>
            <a:off x="860448" y="3213231"/>
            <a:ext cx="3516998" cy="548390"/>
            <a:chOff x="860449" y="1137413"/>
            <a:chExt cx="3516998" cy="548390"/>
          </a:xfrm>
        </p:grpSpPr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78C8B788-E3F5-4AE0-9009-7FEA619B3192}"/>
                </a:ext>
              </a:extLst>
            </p:cNvPr>
            <p:cNvCxnSpPr>
              <a:cxnSpLocks/>
            </p:cNvCxnSpPr>
            <p:nvPr/>
          </p:nvCxnSpPr>
          <p:spPr>
            <a:xfrm>
              <a:off x="860449" y="1677413"/>
              <a:ext cx="3516998" cy="8390"/>
            </a:xfrm>
            <a:prstGeom prst="line">
              <a:avLst/>
            </a:prstGeom>
            <a:ln>
              <a:solidFill>
                <a:srgbClr val="6EB2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9352ED4-1372-4CE5-82C2-A08BA26763BA}"/>
                </a:ext>
              </a:extLst>
            </p:cNvPr>
            <p:cNvSpPr/>
            <p:nvPr/>
          </p:nvSpPr>
          <p:spPr>
            <a:xfrm>
              <a:off x="860449" y="1137413"/>
              <a:ext cx="648000" cy="54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5" name="텍스트 개체 틀 23">
            <a:extLst>
              <a:ext uri="{FF2B5EF4-FFF2-40B4-BE49-F238E27FC236}">
                <a16:creationId xmlns:a16="http://schemas.microsoft.com/office/drawing/2014/main" id="{13FF738F-E2B0-4A13-AB27-243C040B31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8448" y="3293564"/>
            <a:ext cx="2868997" cy="375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56" name="텍스트 개체 틀 23">
            <a:extLst>
              <a:ext uri="{FF2B5EF4-FFF2-40B4-BE49-F238E27FC236}">
                <a16:creationId xmlns:a16="http://schemas.microsoft.com/office/drawing/2014/main" id="{A5B362F8-491A-468D-8DB7-B817D575B80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0448" y="3290789"/>
            <a:ext cx="648000" cy="3754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2748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D068529-0201-4542-B374-CF3767D6C26B}"/>
              </a:ext>
            </a:extLst>
          </p:cNvPr>
          <p:cNvGrpSpPr/>
          <p:nvPr userDrawn="1"/>
        </p:nvGrpSpPr>
        <p:grpSpPr>
          <a:xfrm>
            <a:off x="860449" y="1137413"/>
            <a:ext cx="3516998" cy="548390"/>
            <a:chOff x="860449" y="1137413"/>
            <a:chExt cx="3516998" cy="54839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D12826A-EE3F-471F-80C0-370F455B3769}"/>
                </a:ext>
              </a:extLst>
            </p:cNvPr>
            <p:cNvCxnSpPr>
              <a:cxnSpLocks/>
            </p:cNvCxnSpPr>
            <p:nvPr/>
          </p:nvCxnSpPr>
          <p:spPr>
            <a:xfrm>
              <a:off x="860449" y="1677413"/>
              <a:ext cx="3516998" cy="8390"/>
            </a:xfrm>
            <a:prstGeom prst="line">
              <a:avLst/>
            </a:prstGeom>
            <a:ln>
              <a:solidFill>
                <a:srgbClr val="6EB2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260FC68-C31A-4D20-9C63-F2BBC0F4D6D8}"/>
                </a:ext>
              </a:extLst>
            </p:cNvPr>
            <p:cNvSpPr/>
            <p:nvPr/>
          </p:nvSpPr>
          <p:spPr>
            <a:xfrm>
              <a:off x="860449" y="1137413"/>
              <a:ext cx="648000" cy="54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167ECDE0-AA87-4847-835D-6FF87554390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508449" y="1217746"/>
            <a:ext cx="2868997" cy="375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32" name="제목 개체 틀 1">
            <a:extLst>
              <a:ext uri="{FF2B5EF4-FFF2-40B4-BE49-F238E27FC236}">
                <a16:creationId xmlns:a16="http://schemas.microsoft.com/office/drawing/2014/main" id="{282312EF-4F47-4C3D-9897-9802BFED6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30" y="261810"/>
            <a:ext cx="105156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4" name="슬라이드 번호 개체 틀 5">
            <a:extLst>
              <a:ext uri="{FF2B5EF4-FFF2-40B4-BE49-F238E27FC236}">
                <a16:creationId xmlns:a16="http://schemas.microsoft.com/office/drawing/2014/main" id="{B15F9604-CC8A-4935-81E0-8D93F3056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9135" y="0"/>
            <a:ext cx="412865" cy="473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29E1B995-0F38-48C0-B041-DBEEF5C02F5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45" name="텍스트 개체 틀 23">
            <a:extLst>
              <a:ext uri="{FF2B5EF4-FFF2-40B4-BE49-F238E27FC236}">
                <a16:creationId xmlns:a16="http://schemas.microsoft.com/office/drawing/2014/main" id="{45E370CD-1BF7-45D4-B89E-E32391A64F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0449" y="1214971"/>
            <a:ext cx="648000" cy="3754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3725D0B-E3AA-411F-8C2D-C329EE0B8B3B}"/>
              </a:ext>
            </a:extLst>
          </p:cNvPr>
          <p:cNvGrpSpPr/>
          <p:nvPr userDrawn="1"/>
        </p:nvGrpSpPr>
        <p:grpSpPr>
          <a:xfrm>
            <a:off x="860447" y="2093349"/>
            <a:ext cx="3516998" cy="548390"/>
            <a:chOff x="860449" y="1137413"/>
            <a:chExt cx="3516998" cy="548390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E8CE7256-E40E-4872-864F-DC5CA2006206}"/>
                </a:ext>
              </a:extLst>
            </p:cNvPr>
            <p:cNvCxnSpPr>
              <a:cxnSpLocks/>
            </p:cNvCxnSpPr>
            <p:nvPr/>
          </p:nvCxnSpPr>
          <p:spPr>
            <a:xfrm>
              <a:off x="860449" y="1677413"/>
              <a:ext cx="3516998" cy="8390"/>
            </a:xfrm>
            <a:prstGeom prst="line">
              <a:avLst/>
            </a:prstGeom>
            <a:ln>
              <a:solidFill>
                <a:srgbClr val="6EB2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911B6ED-6CED-498B-B6A3-254EB304AC63}"/>
                </a:ext>
              </a:extLst>
            </p:cNvPr>
            <p:cNvSpPr/>
            <p:nvPr/>
          </p:nvSpPr>
          <p:spPr>
            <a:xfrm>
              <a:off x="860449" y="1137413"/>
              <a:ext cx="648000" cy="54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0" name="텍스트 개체 틀 23">
            <a:extLst>
              <a:ext uri="{FF2B5EF4-FFF2-40B4-BE49-F238E27FC236}">
                <a16:creationId xmlns:a16="http://schemas.microsoft.com/office/drawing/2014/main" id="{9464637B-5F83-4E21-98F8-27D34182E4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08447" y="2173682"/>
            <a:ext cx="2868997" cy="375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51" name="텍스트 개체 틀 23">
            <a:extLst>
              <a:ext uri="{FF2B5EF4-FFF2-40B4-BE49-F238E27FC236}">
                <a16:creationId xmlns:a16="http://schemas.microsoft.com/office/drawing/2014/main" id="{A7925684-72F1-4D87-A5E8-E5C7F51114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0447" y="2170907"/>
            <a:ext cx="648000" cy="3754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37E2A135-732D-4345-A0C7-B60FA7CD6891}"/>
              </a:ext>
            </a:extLst>
          </p:cNvPr>
          <p:cNvGrpSpPr/>
          <p:nvPr userDrawn="1"/>
        </p:nvGrpSpPr>
        <p:grpSpPr>
          <a:xfrm>
            <a:off x="860446" y="3047305"/>
            <a:ext cx="3516998" cy="548390"/>
            <a:chOff x="860449" y="1137413"/>
            <a:chExt cx="3516998" cy="548390"/>
          </a:xfrm>
        </p:grpSpPr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78C8B788-E3F5-4AE0-9009-7FEA619B3192}"/>
                </a:ext>
              </a:extLst>
            </p:cNvPr>
            <p:cNvCxnSpPr>
              <a:cxnSpLocks/>
            </p:cNvCxnSpPr>
            <p:nvPr/>
          </p:nvCxnSpPr>
          <p:spPr>
            <a:xfrm>
              <a:off x="860449" y="1677413"/>
              <a:ext cx="3516998" cy="8390"/>
            </a:xfrm>
            <a:prstGeom prst="line">
              <a:avLst/>
            </a:prstGeom>
            <a:ln>
              <a:solidFill>
                <a:srgbClr val="6EB2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9352ED4-1372-4CE5-82C2-A08BA26763BA}"/>
                </a:ext>
              </a:extLst>
            </p:cNvPr>
            <p:cNvSpPr/>
            <p:nvPr/>
          </p:nvSpPr>
          <p:spPr>
            <a:xfrm>
              <a:off x="860449" y="1137413"/>
              <a:ext cx="648000" cy="54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5" name="텍스트 개체 틀 23">
            <a:extLst>
              <a:ext uri="{FF2B5EF4-FFF2-40B4-BE49-F238E27FC236}">
                <a16:creationId xmlns:a16="http://schemas.microsoft.com/office/drawing/2014/main" id="{13FF738F-E2B0-4A13-AB27-243C040B31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8446" y="3127638"/>
            <a:ext cx="2868997" cy="375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56" name="텍스트 개체 틀 23">
            <a:extLst>
              <a:ext uri="{FF2B5EF4-FFF2-40B4-BE49-F238E27FC236}">
                <a16:creationId xmlns:a16="http://schemas.microsoft.com/office/drawing/2014/main" id="{A5B362F8-491A-468D-8DB7-B817D575B80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0446" y="3124863"/>
            <a:ext cx="648000" cy="3754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9447935-287C-4E37-B6C7-C0A9C9FE72CF}"/>
              </a:ext>
            </a:extLst>
          </p:cNvPr>
          <p:cNvGrpSpPr/>
          <p:nvPr userDrawn="1"/>
        </p:nvGrpSpPr>
        <p:grpSpPr>
          <a:xfrm>
            <a:off x="860445" y="4072477"/>
            <a:ext cx="3516998" cy="548390"/>
            <a:chOff x="860449" y="1137413"/>
            <a:chExt cx="3516998" cy="548390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13F1AAA-355F-4F2D-95DC-F0CF497A7362}"/>
                </a:ext>
              </a:extLst>
            </p:cNvPr>
            <p:cNvCxnSpPr>
              <a:cxnSpLocks/>
            </p:cNvCxnSpPr>
            <p:nvPr/>
          </p:nvCxnSpPr>
          <p:spPr>
            <a:xfrm>
              <a:off x="860449" y="1677413"/>
              <a:ext cx="3516998" cy="8390"/>
            </a:xfrm>
            <a:prstGeom prst="line">
              <a:avLst/>
            </a:prstGeom>
            <a:ln>
              <a:solidFill>
                <a:srgbClr val="6EB2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2EFF867-5172-4352-A89B-A0CFF0704E50}"/>
                </a:ext>
              </a:extLst>
            </p:cNvPr>
            <p:cNvSpPr/>
            <p:nvPr/>
          </p:nvSpPr>
          <p:spPr>
            <a:xfrm>
              <a:off x="860449" y="1137413"/>
              <a:ext cx="648000" cy="54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텍스트 개체 틀 23">
            <a:extLst>
              <a:ext uri="{FF2B5EF4-FFF2-40B4-BE49-F238E27FC236}">
                <a16:creationId xmlns:a16="http://schemas.microsoft.com/office/drawing/2014/main" id="{0C372C1E-97C7-4FBB-B102-BCEC501D2A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08445" y="4152810"/>
            <a:ext cx="2868997" cy="375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23" name="텍스트 개체 틀 23">
            <a:extLst>
              <a:ext uri="{FF2B5EF4-FFF2-40B4-BE49-F238E27FC236}">
                <a16:creationId xmlns:a16="http://schemas.microsoft.com/office/drawing/2014/main" id="{2ADFF82E-CA87-4FAF-852F-B18228B947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0445" y="4150035"/>
            <a:ext cx="648000" cy="3754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191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D068529-0201-4542-B374-CF3767D6C26B}"/>
              </a:ext>
            </a:extLst>
          </p:cNvPr>
          <p:cNvGrpSpPr/>
          <p:nvPr userDrawn="1"/>
        </p:nvGrpSpPr>
        <p:grpSpPr>
          <a:xfrm>
            <a:off x="860449" y="1137413"/>
            <a:ext cx="3516998" cy="548390"/>
            <a:chOff x="860449" y="1137413"/>
            <a:chExt cx="3516998" cy="54839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D12826A-EE3F-471F-80C0-370F455B3769}"/>
                </a:ext>
              </a:extLst>
            </p:cNvPr>
            <p:cNvCxnSpPr>
              <a:cxnSpLocks/>
            </p:cNvCxnSpPr>
            <p:nvPr/>
          </p:nvCxnSpPr>
          <p:spPr>
            <a:xfrm>
              <a:off x="860449" y="1677413"/>
              <a:ext cx="3516998" cy="8390"/>
            </a:xfrm>
            <a:prstGeom prst="line">
              <a:avLst/>
            </a:prstGeom>
            <a:ln>
              <a:solidFill>
                <a:srgbClr val="6EB2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260FC68-C31A-4D20-9C63-F2BBC0F4D6D8}"/>
                </a:ext>
              </a:extLst>
            </p:cNvPr>
            <p:cNvSpPr/>
            <p:nvPr/>
          </p:nvSpPr>
          <p:spPr>
            <a:xfrm>
              <a:off x="860449" y="1137413"/>
              <a:ext cx="648000" cy="54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167ECDE0-AA87-4847-835D-6FF87554390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508449" y="1217746"/>
            <a:ext cx="2868997" cy="375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32" name="제목 개체 틀 1">
            <a:extLst>
              <a:ext uri="{FF2B5EF4-FFF2-40B4-BE49-F238E27FC236}">
                <a16:creationId xmlns:a16="http://schemas.microsoft.com/office/drawing/2014/main" id="{282312EF-4F47-4C3D-9897-9802BFED6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30" y="261810"/>
            <a:ext cx="105156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4" name="슬라이드 번호 개체 틀 5">
            <a:extLst>
              <a:ext uri="{FF2B5EF4-FFF2-40B4-BE49-F238E27FC236}">
                <a16:creationId xmlns:a16="http://schemas.microsoft.com/office/drawing/2014/main" id="{B15F9604-CC8A-4935-81E0-8D93F3056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9135" y="0"/>
            <a:ext cx="412865" cy="473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29E1B995-0F38-48C0-B041-DBEEF5C02F5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45" name="텍스트 개체 틀 23">
            <a:extLst>
              <a:ext uri="{FF2B5EF4-FFF2-40B4-BE49-F238E27FC236}">
                <a16:creationId xmlns:a16="http://schemas.microsoft.com/office/drawing/2014/main" id="{45E370CD-1BF7-45D4-B89E-E32391A64F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0449" y="1214971"/>
            <a:ext cx="648000" cy="3754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3725D0B-E3AA-411F-8C2D-C329EE0B8B3B}"/>
              </a:ext>
            </a:extLst>
          </p:cNvPr>
          <p:cNvGrpSpPr/>
          <p:nvPr userDrawn="1"/>
        </p:nvGrpSpPr>
        <p:grpSpPr>
          <a:xfrm>
            <a:off x="860447" y="2020853"/>
            <a:ext cx="3516998" cy="548390"/>
            <a:chOff x="860449" y="1137413"/>
            <a:chExt cx="3516998" cy="548390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E8CE7256-E40E-4872-864F-DC5CA2006206}"/>
                </a:ext>
              </a:extLst>
            </p:cNvPr>
            <p:cNvCxnSpPr>
              <a:cxnSpLocks/>
            </p:cNvCxnSpPr>
            <p:nvPr/>
          </p:nvCxnSpPr>
          <p:spPr>
            <a:xfrm>
              <a:off x="860449" y="1677413"/>
              <a:ext cx="3516998" cy="8390"/>
            </a:xfrm>
            <a:prstGeom prst="line">
              <a:avLst/>
            </a:prstGeom>
            <a:ln>
              <a:solidFill>
                <a:srgbClr val="6EB2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911B6ED-6CED-498B-B6A3-254EB304AC63}"/>
                </a:ext>
              </a:extLst>
            </p:cNvPr>
            <p:cNvSpPr/>
            <p:nvPr/>
          </p:nvSpPr>
          <p:spPr>
            <a:xfrm>
              <a:off x="860449" y="1137413"/>
              <a:ext cx="648000" cy="54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0" name="텍스트 개체 틀 23">
            <a:extLst>
              <a:ext uri="{FF2B5EF4-FFF2-40B4-BE49-F238E27FC236}">
                <a16:creationId xmlns:a16="http://schemas.microsoft.com/office/drawing/2014/main" id="{9464637B-5F83-4E21-98F8-27D34182E4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08447" y="2101186"/>
            <a:ext cx="2868997" cy="375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51" name="텍스트 개체 틀 23">
            <a:extLst>
              <a:ext uri="{FF2B5EF4-FFF2-40B4-BE49-F238E27FC236}">
                <a16:creationId xmlns:a16="http://schemas.microsoft.com/office/drawing/2014/main" id="{A7925684-72F1-4D87-A5E8-E5C7F51114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0447" y="2098411"/>
            <a:ext cx="648000" cy="3754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37E2A135-732D-4345-A0C7-B60FA7CD6891}"/>
              </a:ext>
            </a:extLst>
          </p:cNvPr>
          <p:cNvGrpSpPr/>
          <p:nvPr userDrawn="1"/>
        </p:nvGrpSpPr>
        <p:grpSpPr>
          <a:xfrm>
            <a:off x="860447" y="2987921"/>
            <a:ext cx="3516998" cy="548390"/>
            <a:chOff x="860449" y="1137413"/>
            <a:chExt cx="3516998" cy="548390"/>
          </a:xfrm>
        </p:grpSpPr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78C8B788-E3F5-4AE0-9009-7FEA619B3192}"/>
                </a:ext>
              </a:extLst>
            </p:cNvPr>
            <p:cNvCxnSpPr>
              <a:cxnSpLocks/>
            </p:cNvCxnSpPr>
            <p:nvPr/>
          </p:nvCxnSpPr>
          <p:spPr>
            <a:xfrm>
              <a:off x="860449" y="1677413"/>
              <a:ext cx="3516998" cy="8390"/>
            </a:xfrm>
            <a:prstGeom prst="line">
              <a:avLst/>
            </a:prstGeom>
            <a:ln>
              <a:solidFill>
                <a:srgbClr val="6EB2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9352ED4-1372-4CE5-82C2-A08BA26763BA}"/>
                </a:ext>
              </a:extLst>
            </p:cNvPr>
            <p:cNvSpPr/>
            <p:nvPr/>
          </p:nvSpPr>
          <p:spPr>
            <a:xfrm>
              <a:off x="860449" y="1137413"/>
              <a:ext cx="648000" cy="54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5" name="텍스트 개체 틀 23">
            <a:extLst>
              <a:ext uri="{FF2B5EF4-FFF2-40B4-BE49-F238E27FC236}">
                <a16:creationId xmlns:a16="http://schemas.microsoft.com/office/drawing/2014/main" id="{13FF738F-E2B0-4A13-AB27-243C040B31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8447" y="3068254"/>
            <a:ext cx="2868997" cy="375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56" name="텍스트 개체 틀 23">
            <a:extLst>
              <a:ext uri="{FF2B5EF4-FFF2-40B4-BE49-F238E27FC236}">
                <a16:creationId xmlns:a16="http://schemas.microsoft.com/office/drawing/2014/main" id="{A5B362F8-491A-468D-8DB7-B817D575B80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0447" y="3065479"/>
            <a:ext cx="648000" cy="3754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9447935-287C-4E37-B6C7-C0A9C9FE72CF}"/>
              </a:ext>
            </a:extLst>
          </p:cNvPr>
          <p:cNvGrpSpPr/>
          <p:nvPr userDrawn="1"/>
        </p:nvGrpSpPr>
        <p:grpSpPr>
          <a:xfrm>
            <a:off x="860447" y="3946599"/>
            <a:ext cx="3516998" cy="548390"/>
            <a:chOff x="860449" y="1137413"/>
            <a:chExt cx="3516998" cy="548390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13F1AAA-355F-4F2D-95DC-F0CF497A7362}"/>
                </a:ext>
              </a:extLst>
            </p:cNvPr>
            <p:cNvCxnSpPr>
              <a:cxnSpLocks/>
            </p:cNvCxnSpPr>
            <p:nvPr/>
          </p:nvCxnSpPr>
          <p:spPr>
            <a:xfrm>
              <a:off x="860449" y="1677413"/>
              <a:ext cx="3516998" cy="8390"/>
            </a:xfrm>
            <a:prstGeom prst="line">
              <a:avLst/>
            </a:prstGeom>
            <a:ln>
              <a:solidFill>
                <a:srgbClr val="6EB2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2EFF867-5172-4352-A89B-A0CFF0704E50}"/>
                </a:ext>
              </a:extLst>
            </p:cNvPr>
            <p:cNvSpPr/>
            <p:nvPr/>
          </p:nvSpPr>
          <p:spPr>
            <a:xfrm>
              <a:off x="860449" y="1137413"/>
              <a:ext cx="648000" cy="54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텍스트 개체 틀 23">
            <a:extLst>
              <a:ext uri="{FF2B5EF4-FFF2-40B4-BE49-F238E27FC236}">
                <a16:creationId xmlns:a16="http://schemas.microsoft.com/office/drawing/2014/main" id="{0C372C1E-97C7-4FBB-B102-BCEC501D2A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08447" y="4026932"/>
            <a:ext cx="2868997" cy="375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23" name="텍스트 개체 틀 23">
            <a:extLst>
              <a:ext uri="{FF2B5EF4-FFF2-40B4-BE49-F238E27FC236}">
                <a16:creationId xmlns:a16="http://schemas.microsoft.com/office/drawing/2014/main" id="{2ADFF82E-CA87-4FAF-852F-B18228B947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0447" y="4024157"/>
            <a:ext cx="648000" cy="3754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D63AB5F-1239-416D-A3F4-FEB12A45F377}"/>
              </a:ext>
            </a:extLst>
          </p:cNvPr>
          <p:cNvGrpSpPr/>
          <p:nvPr userDrawn="1"/>
        </p:nvGrpSpPr>
        <p:grpSpPr>
          <a:xfrm>
            <a:off x="860446" y="4906392"/>
            <a:ext cx="3516998" cy="548390"/>
            <a:chOff x="860449" y="1137413"/>
            <a:chExt cx="3516998" cy="548390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7A1DDF6-EE61-4168-8E1C-3698F2A6C180}"/>
                </a:ext>
              </a:extLst>
            </p:cNvPr>
            <p:cNvCxnSpPr>
              <a:cxnSpLocks/>
            </p:cNvCxnSpPr>
            <p:nvPr/>
          </p:nvCxnSpPr>
          <p:spPr>
            <a:xfrm>
              <a:off x="860449" y="1677413"/>
              <a:ext cx="3516998" cy="8390"/>
            </a:xfrm>
            <a:prstGeom prst="line">
              <a:avLst/>
            </a:prstGeom>
            <a:ln>
              <a:solidFill>
                <a:srgbClr val="6EB2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A377522-C0BA-483F-A1B7-0EC793108483}"/>
                </a:ext>
              </a:extLst>
            </p:cNvPr>
            <p:cNvSpPr/>
            <p:nvPr/>
          </p:nvSpPr>
          <p:spPr>
            <a:xfrm>
              <a:off x="860449" y="1137413"/>
              <a:ext cx="648000" cy="54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텍스트 개체 틀 23">
            <a:extLst>
              <a:ext uri="{FF2B5EF4-FFF2-40B4-BE49-F238E27FC236}">
                <a16:creationId xmlns:a16="http://schemas.microsoft.com/office/drawing/2014/main" id="{95A51F68-0BC9-4788-8304-BEB941CA92F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08446" y="4986725"/>
            <a:ext cx="2868997" cy="375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30" name="텍스트 개체 틀 23">
            <a:extLst>
              <a:ext uri="{FF2B5EF4-FFF2-40B4-BE49-F238E27FC236}">
                <a16:creationId xmlns:a16="http://schemas.microsoft.com/office/drawing/2014/main" id="{8BE13C96-E92B-46C2-A076-E71C741B451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0446" y="4983950"/>
            <a:ext cx="648000" cy="3754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5506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2F8883F-DDB0-42BE-9CAF-74E1FDCD327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 sz="2400"/>
            </a:lvl1pPr>
            <a:lvl2pPr marL="685800" indent="-228600">
              <a:buFont typeface="Wingdings" panose="05000000000000000000" pitchFamily="2" charset="2"/>
              <a:buChar char="u"/>
              <a:defRPr sz="2000"/>
            </a:lvl2pPr>
            <a:lvl3pPr marL="1143000" indent="-228600">
              <a:buFont typeface="Wingdings" panose="05000000000000000000" pitchFamily="2" charset="2"/>
              <a:buChar char="§"/>
              <a:defRPr sz="1800"/>
            </a:lvl3pPr>
            <a:lvl4pPr>
              <a:defRPr sz="14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제목 개체 틀 1">
            <a:extLst>
              <a:ext uri="{FF2B5EF4-FFF2-40B4-BE49-F238E27FC236}">
                <a16:creationId xmlns:a16="http://schemas.microsoft.com/office/drawing/2014/main" id="{6D6A9D4E-01D0-43FE-9C8B-647880E80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30" y="261810"/>
            <a:ext cx="105156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7C04BEAE-0089-4432-A7C8-5411A715B2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9135" y="0"/>
            <a:ext cx="412865" cy="473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29E1B995-0F38-48C0-B041-DBEEF5C02F5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4947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978F829-B0D5-4066-A9CF-8943A6298880}"/>
              </a:ext>
            </a:extLst>
          </p:cNvPr>
          <p:cNvSpPr/>
          <p:nvPr userDrawn="1"/>
        </p:nvSpPr>
        <p:spPr>
          <a:xfrm>
            <a:off x="1806804" y="1127650"/>
            <a:ext cx="8578391" cy="158313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 dirty="0">
              <a:solidFill>
                <a:srgbClr val="00007E"/>
              </a:solidFill>
              <a:latin typeface="+mj-lt"/>
            </a:endParaRPr>
          </a:p>
        </p:txBody>
      </p:sp>
      <p:sp>
        <p:nvSpPr>
          <p:cNvPr id="10" name="텍스트 개체 틀 14">
            <a:extLst>
              <a:ext uri="{FF2B5EF4-FFF2-40B4-BE49-F238E27FC236}">
                <a16:creationId xmlns:a16="http://schemas.microsoft.com/office/drawing/2014/main" id="{EA083E94-B1A0-41AE-839D-3C77FF3293AA}"/>
              </a:ext>
            </a:extLst>
          </p:cNvPr>
          <p:cNvSpPr txBox="1">
            <a:spLocks/>
          </p:cNvSpPr>
          <p:nvPr userDrawn="1"/>
        </p:nvSpPr>
        <p:spPr>
          <a:xfrm>
            <a:off x="2434936" y="3252530"/>
            <a:ext cx="599209" cy="59889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00007E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353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EA58A3D2-442B-4375-AE74-321312A01FDB}"/>
              </a:ext>
            </a:extLst>
          </p:cNvPr>
          <p:cNvGrpSpPr/>
          <p:nvPr userDrawn="1"/>
        </p:nvGrpSpPr>
        <p:grpSpPr>
          <a:xfrm>
            <a:off x="214650" y="310744"/>
            <a:ext cx="434914" cy="434914"/>
            <a:chOff x="3599876" y="1726020"/>
            <a:chExt cx="434914" cy="43491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8DAE274-506A-4485-AF21-0FBE3160699B}"/>
                </a:ext>
              </a:extLst>
            </p:cNvPr>
            <p:cNvSpPr/>
            <p:nvPr userDrawn="1"/>
          </p:nvSpPr>
          <p:spPr>
            <a:xfrm>
              <a:off x="3613212" y="1740023"/>
              <a:ext cx="360000" cy="36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평행 사변형 8">
              <a:extLst>
                <a:ext uri="{FF2B5EF4-FFF2-40B4-BE49-F238E27FC236}">
                  <a16:creationId xmlns:a16="http://schemas.microsoft.com/office/drawing/2014/main" id="{2619638E-65E6-4B76-BEE7-A03008187AE1}"/>
                </a:ext>
              </a:extLst>
            </p:cNvPr>
            <p:cNvSpPr/>
            <p:nvPr userDrawn="1"/>
          </p:nvSpPr>
          <p:spPr>
            <a:xfrm rot="10800000" flipH="1">
              <a:off x="3599876" y="2112644"/>
              <a:ext cx="434914" cy="45719"/>
            </a:xfrm>
            <a:prstGeom prst="parallelogram">
              <a:avLst>
                <a:gd name="adj" fmla="val 10212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A766ABE2-1D82-4D78-9E3D-C9ACBBCBFAEF}"/>
                </a:ext>
              </a:extLst>
            </p:cNvPr>
            <p:cNvSpPr/>
            <p:nvPr userDrawn="1"/>
          </p:nvSpPr>
          <p:spPr>
            <a:xfrm rot="16200000">
              <a:off x="3794474" y="1920617"/>
              <a:ext cx="434914" cy="45719"/>
            </a:xfrm>
            <a:prstGeom prst="parallelogram">
              <a:avLst>
                <a:gd name="adj" fmla="val 10212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5C9F4C4-D527-4437-B65A-EF0052576D9C}"/>
              </a:ext>
            </a:extLst>
          </p:cNvPr>
          <p:cNvCxnSpPr>
            <a:cxnSpLocks/>
          </p:cNvCxnSpPr>
          <p:nvPr userDrawn="1"/>
        </p:nvCxnSpPr>
        <p:spPr>
          <a:xfrm>
            <a:off x="407986" y="843508"/>
            <a:ext cx="11381937" cy="0"/>
          </a:xfrm>
          <a:prstGeom prst="line">
            <a:avLst/>
          </a:prstGeom>
          <a:ln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126242-4D2D-4736-B631-AE84B298AE42}"/>
              </a:ext>
            </a:extLst>
          </p:cNvPr>
          <p:cNvSpPr/>
          <p:nvPr userDrawn="1"/>
        </p:nvSpPr>
        <p:spPr>
          <a:xfrm>
            <a:off x="11789923" y="102568"/>
            <a:ext cx="402077" cy="2664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F3CB8387-7419-464B-BB62-C2E861820F6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06"/>
            <a:ext cx="1523982" cy="507994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520BC47-3E75-4C8C-AFEE-47415DD019CA}"/>
              </a:ext>
            </a:extLst>
          </p:cNvPr>
          <p:cNvCxnSpPr>
            <a:cxnSpLocks/>
          </p:cNvCxnSpPr>
          <p:nvPr userDrawn="1"/>
        </p:nvCxnSpPr>
        <p:spPr>
          <a:xfrm>
            <a:off x="1379220" y="6520502"/>
            <a:ext cx="10410703" cy="0"/>
          </a:xfrm>
          <a:prstGeom prst="line">
            <a:avLst/>
          </a:prstGeom>
          <a:ln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095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49" r:id="rId3"/>
    <p:sldLayoutId id="2147483658" r:id="rId4"/>
    <p:sldLayoutId id="2147483661" r:id="rId5"/>
    <p:sldLayoutId id="2147483655" r:id="rId6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.ppt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27F7E0E3-7F27-4EFD-8409-4C3E1F4DF2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9724" y="3987965"/>
            <a:ext cx="3308465" cy="1742386"/>
          </a:xfrm>
        </p:spPr>
        <p:txBody>
          <a:bodyPr/>
          <a:lstStyle/>
          <a:p>
            <a:r>
              <a:rPr lang="en-US" altLang="ko-KR" dirty="0"/>
              <a:t>2016741012 </a:t>
            </a:r>
            <a:r>
              <a:rPr lang="ko-KR" altLang="en-US" dirty="0"/>
              <a:t>문석준</a:t>
            </a:r>
            <a:endParaRPr lang="en-US" altLang="ko-KR" dirty="0"/>
          </a:p>
          <a:p>
            <a:r>
              <a:rPr lang="en-US" altLang="ko-KR" dirty="0"/>
              <a:t>2017741021 </a:t>
            </a:r>
            <a:r>
              <a:rPr lang="ko-KR" altLang="en-US" dirty="0" err="1"/>
              <a:t>김태겸</a:t>
            </a:r>
            <a:endParaRPr lang="en-US" altLang="ko-KR" dirty="0"/>
          </a:p>
          <a:p>
            <a:r>
              <a:rPr lang="en-US" altLang="ko-KR" dirty="0"/>
              <a:t>2017741025 </a:t>
            </a:r>
            <a:r>
              <a:rPr lang="ko-KR" altLang="en-US" dirty="0"/>
              <a:t>장재우</a:t>
            </a:r>
            <a:endParaRPr lang="en-US" altLang="ko-KR" dirty="0"/>
          </a:p>
          <a:p>
            <a:r>
              <a:rPr lang="en-US" altLang="ko-KR" dirty="0"/>
              <a:t>2017741052 </a:t>
            </a:r>
            <a:r>
              <a:rPr lang="ko-KR" altLang="en-US" dirty="0"/>
              <a:t>최석원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F98B59C-E3EF-48EB-9828-C6E7EC62B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Capstone</a:t>
            </a:r>
            <a:r>
              <a:rPr lang="ko-KR" altLang="en-US" dirty="0"/>
              <a:t> </a:t>
            </a:r>
            <a:r>
              <a:rPr lang="en-US" altLang="ko-KR" dirty="0"/>
              <a:t>Design</a:t>
            </a:r>
            <a:endParaRPr lang="ko-KR" altLang="en-US" dirty="0"/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F2CACC5F-85C5-4691-A1A1-0CFAE9C97B88}"/>
              </a:ext>
            </a:extLst>
          </p:cNvPr>
          <p:cNvSpPr txBox="1">
            <a:spLocks/>
          </p:cNvSpPr>
          <p:nvPr/>
        </p:nvSpPr>
        <p:spPr>
          <a:xfrm>
            <a:off x="10339648" y="6368410"/>
            <a:ext cx="1852352" cy="48959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007E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dirty="0"/>
              <a:t>May</a:t>
            </a:r>
            <a:r>
              <a:rPr lang="ko-KR" altLang="en-US" sz="2000" dirty="0"/>
              <a:t> </a:t>
            </a:r>
            <a:r>
              <a:rPr lang="en-US" altLang="ko-KR" sz="2000" dirty="0"/>
              <a:t>02, 2022</a:t>
            </a:r>
            <a:endParaRPr lang="ko-KR" altLang="en-US" sz="2000" dirty="0"/>
          </a:p>
        </p:txBody>
      </p:sp>
      <p:sp>
        <p:nvSpPr>
          <p:cNvPr id="6" name="제목 2">
            <a:extLst>
              <a:ext uri="{FF2B5EF4-FFF2-40B4-BE49-F238E27FC236}">
                <a16:creationId xmlns:a16="http://schemas.microsoft.com/office/drawing/2014/main" id="{E8529972-8AAD-DC9E-7CD4-0BAADE88CC31}"/>
              </a:ext>
            </a:extLst>
          </p:cNvPr>
          <p:cNvSpPr txBox="1">
            <a:spLocks/>
          </p:cNvSpPr>
          <p:nvPr/>
        </p:nvSpPr>
        <p:spPr>
          <a:xfrm>
            <a:off x="2795409" y="2975414"/>
            <a:ext cx="6601181" cy="90717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007E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3600" dirty="0"/>
              <a:t>Universal Mobile Robot</a:t>
            </a:r>
          </a:p>
        </p:txBody>
      </p:sp>
    </p:spTree>
    <p:extLst>
      <p:ext uri="{BB962C8B-B14F-4D97-AF65-F5344CB8AC3E}">
        <p14:creationId xmlns:p14="http://schemas.microsoft.com/office/powerpoint/2010/main" val="2767825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68CCDC3-A25C-4E41-A311-379A7168B24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Motor controller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2B995F5-D11A-4818-93A4-642C6900F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Current Process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58C7EA-E030-4E39-A9E9-F5FD92B2CC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1E82E6-EB12-4D51-B8CC-D65C715C9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8" y="1694255"/>
            <a:ext cx="12035246" cy="360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940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CD20092-F979-4C6B-AB60-44ED233638B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Gazebo Simulation</a:t>
            </a:r>
          </a:p>
          <a:p>
            <a:pPr lvl="1"/>
            <a:r>
              <a:rPr lang="en-US" altLang="ko-KR" dirty="0"/>
              <a:t>Robot platform</a:t>
            </a:r>
          </a:p>
          <a:p>
            <a:pPr lvl="1"/>
            <a:r>
              <a:rPr lang="en-US" altLang="ko-KR" dirty="0"/>
              <a:t>Nuri 3</a:t>
            </a:r>
            <a:r>
              <a:rPr lang="en-US" altLang="ko-KR" baseline="30000" dirty="0"/>
              <a:t>rd</a:t>
            </a:r>
            <a:r>
              <a:rPr lang="en-US" altLang="ko-KR" dirty="0"/>
              <a:t> world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91ACC5B-83A0-44CD-A19B-181CFD2C9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Current Process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00CC6F-10BB-4DF9-BAE6-82AE43319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5" name="Picture 2" descr="gazebo">
            <a:extLst>
              <a:ext uri="{FF2B5EF4-FFF2-40B4-BE49-F238E27FC236}">
                <a16:creationId xmlns:a16="http://schemas.microsoft.com/office/drawing/2014/main" id="{305E5FEB-5AC5-4FC4-A054-62CC1155D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15" y="2758265"/>
            <a:ext cx="5466526" cy="310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gazebo">
            <a:extLst>
              <a:ext uri="{FF2B5EF4-FFF2-40B4-BE49-F238E27FC236}">
                <a16:creationId xmlns:a16="http://schemas.microsoft.com/office/drawing/2014/main" id="{E41FFECD-9CC6-4F27-B0FE-55A020945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161" y="2758265"/>
            <a:ext cx="5457179" cy="310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157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CD20092-F979-4C6B-AB60-44ED233638B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Delivery</a:t>
            </a:r>
          </a:p>
          <a:p>
            <a:pPr lvl="1"/>
            <a:r>
              <a:rPr lang="en-US" altLang="ko-KR" dirty="0"/>
              <a:t>GUI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91ACC5B-83A0-44CD-A19B-181CFD2C9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Current Process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00CC6F-10BB-4DF9-BAE6-82AE43319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8FFED32-C1C5-100C-940B-DBC9D0068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285" y="2319921"/>
            <a:ext cx="4839478" cy="380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927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CD20092-F979-4C6B-AB60-44ED233638B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Disinfection</a:t>
            </a:r>
          </a:p>
          <a:p>
            <a:pPr lvl="1"/>
            <a:r>
              <a:rPr lang="en-US" altLang="ko-KR" dirty="0"/>
              <a:t>YOLOv5 &amp; </a:t>
            </a:r>
            <a:r>
              <a:rPr lang="en-US" altLang="ko-KR" dirty="0" err="1"/>
              <a:t>TensorRT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91ACC5B-83A0-44CD-A19B-181CFD2C9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Current Process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00CC6F-10BB-4DF9-BAE6-82AE43319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F4EA46A-AACA-29E4-90A8-EB4AA61B2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636" y="2267658"/>
            <a:ext cx="3841164" cy="333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1AD16-C634-5674-504A-F61E3A4D3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30" y="2267658"/>
            <a:ext cx="6197729" cy="352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240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CD20092-F979-4C6B-AB60-44ED233638B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Disinfection</a:t>
            </a:r>
          </a:p>
          <a:p>
            <a:pPr lvl="1"/>
            <a:r>
              <a:rPr lang="en-US" altLang="ko-KR" dirty="0"/>
              <a:t>Dore pose estimation with 2D LiDAR</a:t>
            </a:r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91ACC5B-83A0-44CD-A19B-181CFD2C9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Current Process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00CC6F-10BB-4DF9-BAE6-82AE43319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E332B50-FA37-6417-B46A-E2706E1E3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310" y="1424735"/>
            <a:ext cx="2459439" cy="239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F78A0582-71F3-0801-0F68-55670C549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100" y="3986622"/>
            <a:ext cx="3795035" cy="236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47136BB7-5378-9554-1138-48893E433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15" y="2178698"/>
            <a:ext cx="7410444" cy="416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753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CD20092-F979-4C6B-AB60-44ED233638B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Cleaning</a:t>
            </a:r>
          </a:p>
          <a:p>
            <a:pPr lvl="1"/>
            <a:r>
              <a:rPr lang="en-US" altLang="ko-KR" dirty="0"/>
              <a:t>Wall following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91ACC5B-83A0-44CD-A19B-181CFD2C9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Current Process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00CC6F-10BB-4DF9-BAE6-82AE43319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9270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3BD1D21-C8B4-FD08-6F5A-2D87F249EFA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Cartographer accuracy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B3CA09D-21F6-D265-D050-BB431C49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Issues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F62A3A-052B-B9E8-600A-8DB2175049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193ABED-4BF5-D9E3-C725-991D4FBC2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342" y="1788454"/>
            <a:ext cx="8086177" cy="460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4A271E99-C6FE-3B3A-0B31-756ED2FFA6E7}"/>
              </a:ext>
            </a:extLst>
          </p:cNvPr>
          <p:cNvSpPr/>
          <p:nvPr/>
        </p:nvSpPr>
        <p:spPr>
          <a:xfrm>
            <a:off x="4935894" y="3339018"/>
            <a:ext cx="718457" cy="11243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3951EF5-DB79-BD64-A25C-E8D2140FD8E7}"/>
              </a:ext>
            </a:extLst>
          </p:cNvPr>
          <p:cNvSpPr/>
          <p:nvPr/>
        </p:nvSpPr>
        <p:spPr>
          <a:xfrm>
            <a:off x="6015430" y="3154197"/>
            <a:ext cx="469346" cy="4765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4C37789-DAB8-2557-8448-F51D1909DC5A}"/>
              </a:ext>
            </a:extLst>
          </p:cNvPr>
          <p:cNvSpPr/>
          <p:nvPr/>
        </p:nvSpPr>
        <p:spPr>
          <a:xfrm>
            <a:off x="5953943" y="4107975"/>
            <a:ext cx="469346" cy="4765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833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3BD1D21-C8B4-FD08-6F5A-2D87F249EFA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Filtering False-Positive detection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B3CA09D-21F6-D265-D050-BB431C49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Issues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F62A3A-052B-B9E8-600A-8DB2175049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C9F94E7-BC9D-0016-5939-26B6245A92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43" t="5306" r="3386" b="41224"/>
          <a:stretch/>
        </p:blipFill>
        <p:spPr bwMode="auto">
          <a:xfrm>
            <a:off x="3994660" y="2109342"/>
            <a:ext cx="4202679" cy="366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280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CAF900A-A49F-4BA0-83D9-6FF6FF847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Schedule - HW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03287B-D2E0-4AC1-BF93-1BA8F500B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23637-DF9A-4FCB-84E4-8AE3357AE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880" y="969761"/>
            <a:ext cx="9817350" cy="548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196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CAF900A-A49F-4BA0-83D9-6FF6FF847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Schedule - SW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03287B-D2E0-4AC1-BF93-1BA8F500B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graphicFrame>
        <p:nvGraphicFramePr>
          <p:cNvPr id="5" name="개체 4">
            <a:hlinkClick r:id="" action="ppaction://ole?verb=0"/>
            <a:extLst>
              <a:ext uri="{FF2B5EF4-FFF2-40B4-BE49-F238E27FC236}">
                <a16:creationId xmlns:a16="http://schemas.microsoft.com/office/drawing/2014/main" id="{E4273D35-1BA7-4684-A04A-D479E94FB8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2646832"/>
              </p:ext>
            </p:extLst>
          </p:nvPr>
        </p:nvGraphicFramePr>
        <p:xfrm>
          <a:off x="1186542" y="886117"/>
          <a:ext cx="9818915" cy="5523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8" name="Presentation" r:id="rId3" imgW="6096208" imgH="3429300" progId="PowerPoint.Show.12">
                  <p:embed/>
                </p:oleObj>
              </mc:Choice>
              <mc:Fallback>
                <p:oleObj name="Presentation" r:id="rId3" imgW="6096208" imgH="342930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86542" y="886117"/>
                        <a:ext cx="9818915" cy="5523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0941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D2D7F2-9F0F-4101-8F6B-B053CAD889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Project Concept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414B1FA-9925-4EAF-AA54-BDD2DDF4F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59922D-B5A4-4004-ADC3-67ADD01ABB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9DB7BEE-0610-4CEC-A8FA-CDA562ACDB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4BEDCD-D659-43A4-8AC2-FB3103A23F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Current Process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8C88C57-0F18-49F7-A5B8-15EF7D3071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6CB46BAC-0A3C-4EF4-8C23-8047060C524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08446" y="3127638"/>
            <a:ext cx="3758879" cy="375486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Issues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D84D020-42EE-4B05-8002-3E52FBE80AD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7968A94-2CE9-4973-ACFD-D65DDB4EDA5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Schedule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7DED8706-8EFF-4E79-B3D9-13AFC98726D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2900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E28FB3E-3D96-4210-8D1F-94BD8F50F29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807296" y="2787304"/>
            <a:ext cx="4577408" cy="128339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7200" dirty="0"/>
              <a:t>Thank you</a:t>
            </a:r>
            <a:endParaRPr lang="ko-KR" altLang="en-US" sz="72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0633681-4DD1-49A5-9BAC-000112FD5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Q&amp;A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3CB485-01C5-4AD8-BA64-FD6AAB781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5231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CAF900A-A49F-4BA0-83D9-6FF6FF847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Concept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03287B-D2E0-4AC1-BF93-1BA8F500B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64E4239-484B-478C-94CD-EF376277B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내용 개체 틀 1">
            <a:extLst>
              <a:ext uri="{FF2B5EF4-FFF2-40B4-BE49-F238E27FC236}">
                <a16:creationId xmlns:a16="http://schemas.microsoft.com/office/drawing/2014/main" id="{E2071439-8EE3-4F69-A429-7FD4ABCD2FC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altLang="ko-KR" dirty="0"/>
              <a:t>Ingrowing AMR &amp; Service robot market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F1502E2-872D-44BE-BC30-8F54CCCE97DD}"/>
              </a:ext>
            </a:extLst>
          </p:cNvPr>
          <p:cNvGrpSpPr/>
          <p:nvPr/>
        </p:nvGrpSpPr>
        <p:grpSpPr>
          <a:xfrm>
            <a:off x="1857087" y="2488149"/>
            <a:ext cx="2952205" cy="2993658"/>
            <a:chOff x="1663598" y="2017174"/>
            <a:chExt cx="2952205" cy="2993658"/>
          </a:xfrm>
        </p:grpSpPr>
        <p:pic>
          <p:nvPicPr>
            <p:cNvPr id="22" name="_x219298896">
              <a:extLst>
                <a:ext uri="{FF2B5EF4-FFF2-40B4-BE49-F238E27FC236}">
                  <a16:creationId xmlns:a16="http://schemas.microsoft.com/office/drawing/2014/main" id="{C5DB6D2C-C892-4656-AC57-8A93BC25B6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59" b="9802"/>
            <a:stretch>
              <a:fillRect/>
            </a:stretch>
          </p:blipFill>
          <p:spPr bwMode="auto">
            <a:xfrm>
              <a:off x="1663598" y="2017174"/>
              <a:ext cx="2952205" cy="2470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464478-AB2C-4F08-9A34-5D217DBA2B15}"/>
                </a:ext>
              </a:extLst>
            </p:cNvPr>
            <p:cNvSpPr txBox="1"/>
            <p:nvPr/>
          </p:nvSpPr>
          <p:spPr>
            <a:xfrm>
              <a:off x="1855185" y="4487612"/>
              <a:ext cx="25690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kern="0" spc="0" dirty="0">
                  <a:solidFill>
                    <a:srgbClr val="000000"/>
                  </a:solidFill>
                  <a:effectLst/>
                  <a:latin typeface="+mn-ea"/>
                </a:rPr>
                <a:t>국제 </a:t>
              </a:r>
              <a:r>
                <a:rPr lang="en-US" altLang="ko-KR" sz="1400" kern="0" spc="0" dirty="0">
                  <a:solidFill>
                    <a:srgbClr val="000000"/>
                  </a:solidFill>
                  <a:effectLst/>
                  <a:latin typeface="+mn-ea"/>
                </a:rPr>
                <a:t>AMR </a:t>
              </a:r>
              <a:r>
                <a:rPr lang="ko-KR" altLang="en-US" sz="1400" kern="0" spc="0" dirty="0">
                  <a:solidFill>
                    <a:srgbClr val="000000"/>
                  </a:solidFill>
                  <a:effectLst/>
                  <a:latin typeface="+mn-ea"/>
                </a:rPr>
                <a:t>시장 규모 및 전망</a:t>
              </a:r>
              <a:r>
                <a:rPr lang="en-US" altLang="ko-KR" sz="1400" kern="0" spc="0" dirty="0">
                  <a:solidFill>
                    <a:srgbClr val="000000"/>
                  </a:solidFill>
                  <a:effectLst/>
                  <a:latin typeface="+mn-ea"/>
                </a:rPr>
                <a:t>(</a:t>
              </a:r>
              <a:r>
                <a:rPr lang="ko-KR" altLang="en-US" sz="1400" kern="0" spc="0" dirty="0">
                  <a:solidFill>
                    <a:srgbClr val="000000"/>
                  </a:solidFill>
                  <a:effectLst/>
                  <a:latin typeface="+mn-ea"/>
                </a:rPr>
                <a:t>출처</a:t>
              </a:r>
              <a:r>
                <a:rPr lang="en-US" altLang="ko-KR" sz="1400" kern="0" spc="0" dirty="0">
                  <a:solidFill>
                    <a:srgbClr val="000000"/>
                  </a:solidFill>
                  <a:effectLst/>
                  <a:latin typeface="+mn-ea"/>
                </a:rPr>
                <a:t>: </a:t>
              </a:r>
              <a:r>
                <a:rPr lang="ko-KR" altLang="en-US" sz="1400" kern="0" spc="0" dirty="0">
                  <a:solidFill>
                    <a:srgbClr val="000000"/>
                  </a:solidFill>
                  <a:effectLst/>
                  <a:latin typeface="+mn-ea"/>
                </a:rPr>
                <a:t>연구개발특구진흥재단</a:t>
              </a:r>
              <a:r>
                <a:rPr lang="en-US" altLang="ko-KR" sz="1400" kern="0" spc="0" dirty="0">
                  <a:solidFill>
                    <a:srgbClr val="000000"/>
                  </a:solidFill>
                  <a:effectLst/>
                  <a:latin typeface="+mn-ea"/>
                </a:rPr>
                <a:t>)</a:t>
              </a:r>
              <a:endParaRPr lang="ko-KR" altLang="en-US" sz="1400" dirty="0">
                <a:latin typeface="+mn-ea"/>
              </a:endParaRPr>
            </a:p>
          </p:txBody>
        </p:sp>
      </p:grpSp>
      <p:pic>
        <p:nvPicPr>
          <p:cNvPr id="3074" name="Picture 2" descr="LUXMEN">
            <a:extLst>
              <a:ext uri="{FF2B5EF4-FFF2-40B4-BE49-F238E27FC236}">
                <a16:creationId xmlns:a16="http://schemas.microsoft.com/office/drawing/2014/main" id="{E1975358-A2C4-4A53-98B8-D0D7C10C2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190" y="1994263"/>
            <a:ext cx="5099281" cy="348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173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CAF900A-A49F-4BA0-83D9-6FF6FF847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Concept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03287B-D2E0-4AC1-BF93-1BA8F500B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64E4239-484B-478C-94CD-EF376277B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83B4E69-37E1-4F09-9F2C-C912B26EECFC}"/>
              </a:ext>
            </a:extLst>
          </p:cNvPr>
          <p:cNvGrpSpPr/>
          <p:nvPr/>
        </p:nvGrpSpPr>
        <p:grpSpPr>
          <a:xfrm>
            <a:off x="5886694" y="3282822"/>
            <a:ext cx="4548188" cy="2321847"/>
            <a:chOff x="5677988" y="2473542"/>
            <a:chExt cx="4548188" cy="2321847"/>
          </a:xfrm>
        </p:grpSpPr>
        <p:pic>
          <p:nvPicPr>
            <p:cNvPr id="2051" name="_x219297816">
              <a:extLst>
                <a:ext uri="{FF2B5EF4-FFF2-40B4-BE49-F238E27FC236}">
                  <a16:creationId xmlns:a16="http://schemas.microsoft.com/office/drawing/2014/main" id="{1E5E5E44-3C71-47B6-855B-DD7517EFC2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7988" y="2473542"/>
              <a:ext cx="4548188" cy="1830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16C5B76-C613-4F2C-94A1-E9977C84266A}"/>
                </a:ext>
              </a:extLst>
            </p:cNvPr>
            <p:cNvSpPr txBox="1"/>
            <p:nvPr/>
          </p:nvSpPr>
          <p:spPr>
            <a:xfrm>
              <a:off x="6972367" y="4487612"/>
              <a:ext cx="19594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kern="0" spc="0" dirty="0">
                  <a:solidFill>
                    <a:srgbClr val="000000"/>
                  </a:solidFill>
                  <a:effectLst/>
                </a:rPr>
                <a:t>아마존</a:t>
              </a:r>
              <a:r>
                <a:rPr lang="en-US" altLang="ko-KR" sz="1400" kern="0" spc="0" dirty="0">
                  <a:solidFill>
                    <a:srgbClr val="000000"/>
                  </a:solidFill>
                  <a:effectLst/>
                </a:rPr>
                <a:t>(Amazon) Kiva</a:t>
              </a:r>
            </a:p>
          </p:txBody>
        </p:sp>
      </p:grpSp>
      <p:sp>
        <p:nvSpPr>
          <p:cNvPr id="17" name="내용 개체 틀 1">
            <a:extLst>
              <a:ext uri="{FF2B5EF4-FFF2-40B4-BE49-F238E27FC236}">
                <a16:creationId xmlns:a16="http://schemas.microsoft.com/office/drawing/2014/main" id="{E2071439-8EE3-4F69-A429-7FD4ABCD2FC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altLang="ko-KR" dirty="0"/>
              <a:t>Problem about existing robots</a:t>
            </a:r>
          </a:p>
          <a:p>
            <a:pPr lvl="1"/>
            <a:r>
              <a:rPr lang="en-US" altLang="ko-KR" dirty="0"/>
              <a:t>Expensive price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D315D0DB-FA71-4709-80C4-B1D60E749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624" y="2737858"/>
            <a:ext cx="3048000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B4D11-BE47-4CF7-8A5E-61CA8D02CEBF}"/>
              </a:ext>
            </a:extLst>
          </p:cNvPr>
          <p:cNvSpPr txBox="1"/>
          <p:nvPr/>
        </p:nvSpPr>
        <p:spPr>
          <a:xfrm>
            <a:off x="2158270" y="5271735"/>
            <a:ext cx="1768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KT</a:t>
            </a:r>
            <a:r>
              <a:rPr lang="ko-KR" altLang="en-US" sz="1400" dirty="0">
                <a:latin typeface="+mn-ea"/>
              </a:rPr>
              <a:t> 중소형 방역로봇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501DEE-D846-790D-3BC9-C0157AEDA160}"/>
              </a:ext>
            </a:extLst>
          </p:cNvPr>
          <p:cNvSpPr txBox="1"/>
          <p:nvPr/>
        </p:nvSpPr>
        <p:spPr>
          <a:xfrm>
            <a:off x="2512833" y="5656080"/>
            <a:ext cx="1489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$20,000</a:t>
            </a:r>
            <a:endParaRPr lang="ko-KR" altLang="en-US" sz="200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2F9449-6B8D-3B20-7423-E88005624CF4}"/>
              </a:ext>
            </a:extLst>
          </p:cNvPr>
          <p:cNvSpPr txBox="1"/>
          <p:nvPr/>
        </p:nvSpPr>
        <p:spPr>
          <a:xfrm>
            <a:off x="7787739" y="5579512"/>
            <a:ext cx="1489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$50,000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16059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5358144-0DE9-49D3-8B7B-60B2ABCE77A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Problem about existing robots</a:t>
            </a:r>
          </a:p>
          <a:p>
            <a:pPr lvl="1"/>
            <a:r>
              <a:rPr lang="en-US" altLang="ko-KR" dirty="0"/>
              <a:t>One robot, one purpose</a:t>
            </a:r>
          </a:p>
          <a:p>
            <a:pPr lvl="1"/>
            <a:r>
              <a:rPr lang="en-US" altLang="ko-KR" dirty="0"/>
              <a:t>Fixed hardware, low adaptability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CAF900A-A49F-4BA0-83D9-6FF6FF847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Concept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03287B-D2E0-4AC1-BF93-1BA8F500B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21A8969-DEBB-4AC7-B2F7-69E02324DE18}"/>
              </a:ext>
            </a:extLst>
          </p:cNvPr>
          <p:cNvGrpSpPr/>
          <p:nvPr/>
        </p:nvGrpSpPr>
        <p:grpSpPr>
          <a:xfrm>
            <a:off x="1348574" y="3172006"/>
            <a:ext cx="9810053" cy="2095500"/>
            <a:chOff x="1400826" y="3076212"/>
            <a:chExt cx="9810053" cy="209550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13CAA17-E987-4847-BAFB-7A504BC960AA}"/>
                </a:ext>
              </a:extLst>
            </p:cNvPr>
            <p:cNvGrpSpPr/>
            <p:nvPr/>
          </p:nvGrpSpPr>
          <p:grpSpPr>
            <a:xfrm>
              <a:off x="5169541" y="3076212"/>
              <a:ext cx="6041338" cy="2095500"/>
              <a:chOff x="4839039" y="3333750"/>
              <a:chExt cx="6041338" cy="2095500"/>
            </a:xfrm>
          </p:grpSpPr>
          <p:pic>
            <p:nvPicPr>
              <p:cNvPr id="6" name="Picture 6">
                <a:extLst>
                  <a:ext uri="{FF2B5EF4-FFF2-40B4-BE49-F238E27FC236}">
                    <a16:creationId xmlns:a16="http://schemas.microsoft.com/office/drawing/2014/main" id="{BED3AC20-8102-401E-AD58-C8597B3FA5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39039" y="3429000"/>
                <a:ext cx="2841988" cy="18957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" name="Picture 2" descr="LG전자, 물걸레 전용 로봇청소기 출시 &amp;lt; 가젯·컨슈머 &amp;lt; 라이프 &amp;lt; 기사본문 - 테크월드뉴스 - 김경한 기자">
                <a:extLst>
                  <a:ext uri="{FF2B5EF4-FFF2-40B4-BE49-F238E27FC236}">
                    <a16:creationId xmlns:a16="http://schemas.microsoft.com/office/drawing/2014/main" id="{519415FF-6BC9-4CFD-8259-07CAB3FE20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593" t="4696" r="8102" b="4144"/>
              <a:stretch/>
            </p:blipFill>
            <p:spPr bwMode="auto">
              <a:xfrm>
                <a:off x="8416577" y="3333750"/>
                <a:ext cx="2463800" cy="2095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 descr="로보티즈, 일반 자율주행 로봇 배송 서비스 실시">
              <a:extLst>
                <a:ext uri="{FF2B5EF4-FFF2-40B4-BE49-F238E27FC236}">
                  <a16:creationId xmlns:a16="http://schemas.microsoft.com/office/drawing/2014/main" id="{F5280859-93A6-4816-BC0D-B6763D6BD1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0826" y="3171462"/>
              <a:ext cx="3033165" cy="1895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07494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CA6F32D-8C72-4894-A889-E964A0146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Concept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37ED10-61B3-419D-949D-5451B499F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63990E-4685-36B5-DF3D-A02DD354A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949" y="1021608"/>
            <a:ext cx="10228101" cy="513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873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5358144-0DE9-49D3-8B7B-60B2ABCE77A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Proposal</a:t>
            </a:r>
          </a:p>
          <a:p>
            <a:pPr lvl="1"/>
            <a:r>
              <a:rPr lang="en-US" altLang="ko-KR" dirty="0"/>
              <a:t>One robot, many possibility</a:t>
            </a:r>
          </a:p>
          <a:p>
            <a:pPr lvl="1"/>
            <a:r>
              <a:rPr lang="en-US" altLang="ko-KR" dirty="0"/>
              <a:t>Changeable hardware, high adaptability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Robot platform + modules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CAF900A-A49F-4BA0-83D9-6FF6FF847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Concept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03287B-D2E0-4AC1-BF93-1BA8F500B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10AEC4-CC99-48A9-A4D1-4C06C72907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06" t="16967" r="19534" b="12206"/>
          <a:stretch/>
        </p:blipFill>
        <p:spPr>
          <a:xfrm>
            <a:off x="2175638" y="3881534"/>
            <a:ext cx="2413119" cy="20839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DA75209-DBAD-468B-8A90-9126B73D9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195" y="3618568"/>
            <a:ext cx="2930836" cy="26125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9C4A312-4858-440C-8A1A-FC184479D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3443" y="4209816"/>
            <a:ext cx="2209787" cy="16900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20DA4F6-827B-417E-AE80-9DFEBCF36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0029" y="1253331"/>
            <a:ext cx="2526828" cy="2693519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8AC154FF-3971-422B-BFAA-29C4FA64288C}"/>
              </a:ext>
            </a:extLst>
          </p:cNvPr>
          <p:cNvSpPr/>
          <p:nvPr/>
        </p:nvSpPr>
        <p:spPr>
          <a:xfrm>
            <a:off x="4909041" y="4475663"/>
            <a:ext cx="1324947" cy="44787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640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CD20092-F979-4C6B-AB60-44ED233638B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Embedded system</a:t>
            </a:r>
          </a:p>
          <a:p>
            <a:pPr lvl="1"/>
            <a:r>
              <a:rPr lang="en-US" altLang="ko-KR" dirty="0"/>
              <a:t>Main voltage</a:t>
            </a:r>
            <a:r>
              <a:rPr lang="ko-KR" altLang="en-US" dirty="0"/>
              <a:t> </a:t>
            </a:r>
            <a:r>
              <a:rPr lang="en-US" altLang="ko-KR" dirty="0"/>
              <a:t>16V</a:t>
            </a:r>
          </a:p>
          <a:p>
            <a:pPr lvl="2"/>
            <a:r>
              <a:rPr lang="en-US" altLang="ko-KR" dirty="0"/>
              <a:t>Motor 24V</a:t>
            </a:r>
          </a:p>
          <a:p>
            <a:pPr lvl="2"/>
            <a:r>
              <a:rPr lang="en-US" altLang="ko-KR" dirty="0"/>
              <a:t>MCU 3.3V (external 5V)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91ACC5B-83A0-44CD-A19B-181CFD2C9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Current Process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00CC6F-10BB-4DF9-BAE6-82AE43319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7C64566-A891-45B5-80D8-0463BF6A3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766" y="2638000"/>
            <a:ext cx="4215586" cy="359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79DF29BE-3B36-4893-8D73-57E94CA91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221" y="2860736"/>
            <a:ext cx="4862779" cy="337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25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CD20092-F979-4C6B-AB60-44ED233638B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Hardware assemble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91ACC5B-83A0-44CD-A19B-181CFD2C9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Current Process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00CC6F-10BB-4DF9-BAE6-82AE43319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7" name="그림 6" descr="실내, 엔진이(가) 표시된 사진&#10;&#10;자동 생성된 설명">
            <a:extLst>
              <a:ext uri="{FF2B5EF4-FFF2-40B4-BE49-F238E27FC236}">
                <a16:creationId xmlns:a16="http://schemas.microsoft.com/office/drawing/2014/main" id="{D3279619-0545-4A44-A5F5-38784DE671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32" r="25118"/>
          <a:stretch/>
        </p:blipFill>
        <p:spPr>
          <a:xfrm rot="5400000">
            <a:off x="1866323" y="1374992"/>
            <a:ext cx="3315854" cy="5143500"/>
          </a:xfrm>
          <a:prstGeom prst="rect">
            <a:avLst/>
          </a:prstGeom>
        </p:spPr>
      </p:pic>
      <p:pic>
        <p:nvPicPr>
          <p:cNvPr id="9" name="그림 8" descr="실내, 바닥, 물품, 혼잡한이(가) 표시된 사진&#10;&#10;자동 생성된 설명">
            <a:extLst>
              <a:ext uri="{FF2B5EF4-FFF2-40B4-BE49-F238E27FC236}">
                <a16:creationId xmlns:a16="http://schemas.microsoft.com/office/drawing/2014/main" id="{BAA35A59-802E-438C-A1C1-CA5A87FFA1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80" t="10101" r="17576" b="18275"/>
          <a:stretch/>
        </p:blipFill>
        <p:spPr>
          <a:xfrm>
            <a:off x="6433376" y="1570409"/>
            <a:ext cx="4839854" cy="403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95131"/>
      </p:ext>
    </p:extLst>
  </p:cSld>
  <p:clrMapOvr>
    <a:masterClrMapping/>
  </p:clrMapOvr>
</p:sld>
</file>

<file path=ppt/theme/theme1.xml><?xml version="1.0" encoding="utf-8"?>
<a:theme xmlns:a="http://schemas.openxmlformats.org/drawingml/2006/main" name="제목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로실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195</Words>
  <Application>Microsoft Office PowerPoint</Application>
  <PresentationFormat>와이드스크린</PresentationFormat>
  <Paragraphs>89</Paragraphs>
  <Slides>20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맑은 고딕</vt:lpstr>
      <vt:lpstr>Arial</vt:lpstr>
      <vt:lpstr>Wingdings</vt:lpstr>
      <vt:lpstr>제목</vt:lpstr>
      <vt:lpstr>로실 테마</vt:lpstr>
      <vt:lpstr>Presentation</vt:lpstr>
      <vt:lpstr>Capstone Design</vt:lpstr>
      <vt:lpstr>Index</vt:lpstr>
      <vt:lpstr>Project Concept</vt:lpstr>
      <vt:lpstr>Project Concept</vt:lpstr>
      <vt:lpstr>Project Concept</vt:lpstr>
      <vt:lpstr>Project Concept </vt:lpstr>
      <vt:lpstr>Project Concept</vt:lpstr>
      <vt:lpstr>Current Process</vt:lpstr>
      <vt:lpstr>Current Process</vt:lpstr>
      <vt:lpstr>Current Process</vt:lpstr>
      <vt:lpstr>Current Process</vt:lpstr>
      <vt:lpstr>Current Process</vt:lpstr>
      <vt:lpstr>Current Process</vt:lpstr>
      <vt:lpstr>Current Process</vt:lpstr>
      <vt:lpstr>Current Process</vt:lpstr>
      <vt:lpstr>Issues</vt:lpstr>
      <vt:lpstr>Issues</vt:lpstr>
      <vt:lpstr>Schedule - HW</vt:lpstr>
      <vt:lpstr>Schedule - SW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문석준</dc:creator>
  <cp:lastModifiedBy>문석준</cp:lastModifiedBy>
  <cp:revision>299</cp:revision>
  <dcterms:created xsi:type="dcterms:W3CDTF">2021-03-12T05:32:12Z</dcterms:created>
  <dcterms:modified xsi:type="dcterms:W3CDTF">2022-05-02T06:15:39Z</dcterms:modified>
</cp:coreProperties>
</file>